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90b0a36d5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90b0a36d5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90b0a36d5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90b0a36d5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91493653f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91493653f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91493653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91493653f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1493653f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1493653f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1493653f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91493653f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33c9285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933c9285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933c92851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933c92851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90b0a36d5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90b0a36d5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0c9c558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90c9c558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59c15c7d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59c15c7d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9c15c7dd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9c15c7dd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9c15c7d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9c15c7d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8e09e7c98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8e09e7c98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8e09e7c98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8e09e7c98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9c15c7d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59c15c7d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0c9c558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90c9c5587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4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57200" y="609600"/>
            <a:ext cx="36888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accent5"/>
                </a:solidFill>
              </a:rPr>
              <a:t>ça pousse à Pahin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9625" y="2398800"/>
            <a:ext cx="4107300" cy="12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fr" sz="1800"/>
              <a:t>Un jardin partagé en évolution</a:t>
            </a:r>
            <a:endParaRPr sz="18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8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fr" sz="1800"/>
              <a:t>Un lien social au sein de Tournefeuille</a:t>
            </a:r>
            <a:endParaRPr sz="18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775" y="350050"/>
            <a:ext cx="4061901" cy="406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52860" y="3660650"/>
            <a:ext cx="49641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chemeClr val="dk2"/>
                </a:solidFill>
              </a:rPr>
              <a:t>Phase 2</a:t>
            </a:r>
            <a:endParaRPr sz="2400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solidFill>
                  <a:schemeClr val="dk2"/>
                </a:solidFill>
              </a:rPr>
              <a:t>appel à </a:t>
            </a:r>
            <a:r>
              <a:rPr lang="fr" sz="2400" b="1" dirty="0">
                <a:solidFill>
                  <a:schemeClr val="accent5"/>
                </a:solidFill>
              </a:rPr>
              <a:t>projets participatifs 2022</a:t>
            </a:r>
            <a:endParaRPr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Difficultés rencontrées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11700" y="3583600"/>
            <a:ext cx="8520600" cy="1215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fr" sz="1700">
                <a:solidFill>
                  <a:schemeClr val="lt1"/>
                </a:solidFill>
              </a:rPr>
              <a:t>Ces </a:t>
            </a:r>
            <a:r>
              <a:rPr lang="fr" b="1" u="sng">
                <a:solidFill>
                  <a:schemeClr val="lt1"/>
                </a:solidFill>
              </a:rPr>
              <a:t>difficultés conjoncturelles</a:t>
            </a:r>
            <a:r>
              <a:rPr lang="fr" sz="1700">
                <a:solidFill>
                  <a:schemeClr val="lt1"/>
                </a:solidFill>
              </a:rPr>
              <a:t> nous ont incités à présenter </a:t>
            </a:r>
            <a:r>
              <a:rPr lang="fr" sz="1700" b="1" u="sng">
                <a:solidFill>
                  <a:schemeClr val="lt1"/>
                </a:solidFill>
              </a:rPr>
              <a:t>un nouveau projet</a:t>
            </a:r>
            <a:r>
              <a:rPr lang="fr" sz="1700">
                <a:solidFill>
                  <a:schemeClr val="lt1"/>
                </a:solidFill>
              </a:rPr>
              <a:t> pour une </a:t>
            </a:r>
            <a:r>
              <a:rPr lang="fr" sz="1700" b="1" u="sng">
                <a:solidFill>
                  <a:schemeClr val="lt1"/>
                </a:solidFill>
              </a:rPr>
              <a:t>deuxième phase</a:t>
            </a:r>
            <a:r>
              <a:rPr lang="fr" sz="1700">
                <a:solidFill>
                  <a:schemeClr val="lt1"/>
                </a:solidFill>
              </a:rPr>
              <a:t> qui inclura l’ensemble de la parcelle et cherchera à </a:t>
            </a:r>
            <a:r>
              <a:rPr lang="fr" sz="1700" b="1" u="sng">
                <a:solidFill>
                  <a:schemeClr val="lt1"/>
                </a:solidFill>
              </a:rPr>
              <a:t>renforcer les objectifs premiers</a:t>
            </a:r>
            <a:r>
              <a:rPr lang="fr" sz="1700">
                <a:solidFill>
                  <a:schemeClr val="lt1"/>
                </a:solidFill>
              </a:rPr>
              <a:t> de notre participation à la vie du quartier.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3675800" y="1012825"/>
            <a:ext cx="50052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Ralentissement, dû aux </a:t>
            </a:r>
            <a:r>
              <a:rPr lang="fr" sz="1600" b="1">
                <a:solidFill>
                  <a:schemeClr val="accent5"/>
                </a:solidFill>
              </a:rPr>
              <a:t>confinements</a:t>
            </a:r>
            <a:r>
              <a:rPr lang="fr" sz="1600">
                <a:solidFill>
                  <a:schemeClr val="dk2"/>
                </a:solidFill>
              </a:rPr>
              <a:t> successifs : </a:t>
            </a:r>
            <a:r>
              <a:rPr lang="fr" sz="1600" b="1">
                <a:solidFill>
                  <a:schemeClr val="accent5"/>
                </a:solidFill>
              </a:rPr>
              <a:t>arrêt</a:t>
            </a:r>
            <a:r>
              <a:rPr lang="fr" sz="1600">
                <a:solidFill>
                  <a:schemeClr val="dk2"/>
                </a:solidFill>
              </a:rPr>
              <a:t> des temps pédagogiques et des ateliers créatifs, impossibilité d’organiser des repas ou des rencontres élargies</a:t>
            </a:r>
            <a:endParaRPr sz="1600"/>
          </a:p>
        </p:txBody>
      </p:sp>
      <p:sp>
        <p:nvSpPr>
          <p:cNvPr id="160" name="Google Shape;160;p22"/>
          <p:cNvSpPr txBox="1"/>
          <p:nvPr/>
        </p:nvSpPr>
        <p:spPr>
          <a:xfrm>
            <a:off x="991025" y="1390450"/>
            <a:ext cx="206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311700" y="1041100"/>
            <a:ext cx="31098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Prise de conscience de la </a:t>
            </a:r>
            <a:r>
              <a:rPr lang="fr" sz="1600" b="1">
                <a:solidFill>
                  <a:schemeClr val="accent5"/>
                </a:solidFill>
              </a:rPr>
              <a:t>disparité visuelle</a:t>
            </a:r>
            <a:r>
              <a:rPr lang="fr" sz="1600">
                <a:solidFill>
                  <a:schemeClr val="dk2"/>
                </a:solidFill>
              </a:rPr>
              <a:t> de l’ensemble de la parcelle.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2206250" y="2419350"/>
            <a:ext cx="43239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Difficultés à </a:t>
            </a:r>
            <a:r>
              <a:rPr lang="fr" sz="1600" b="1">
                <a:solidFill>
                  <a:schemeClr val="accent5"/>
                </a:solidFill>
              </a:rPr>
              <a:t>informer</a:t>
            </a:r>
            <a:r>
              <a:rPr lang="fr" sz="1600">
                <a:solidFill>
                  <a:schemeClr val="dk2"/>
                </a:solidFill>
              </a:rPr>
              <a:t>, sensibiliser </a:t>
            </a:r>
            <a:r>
              <a:rPr lang="fr" sz="1600" b="1">
                <a:solidFill>
                  <a:schemeClr val="accent5"/>
                </a:solidFill>
              </a:rPr>
              <a:t>d’autres publics du quartier</a:t>
            </a:r>
            <a:r>
              <a:rPr lang="fr" sz="1600">
                <a:solidFill>
                  <a:schemeClr val="dk2"/>
                </a:solidFill>
              </a:rPr>
              <a:t>, notamment ceux qui ne disposent pas de jardins privés</a:t>
            </a:r>
            <a:r>
              <a:rPr lang="fr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Aller plus loin: la phase deux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509525" y="1017725"/>
            <a:ext cx="5907600" cy="7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Ce nouveau projet s'inscrit dans la </a:t>
            </a:r>
            <a:r>
              <a:rPr lang="fr" sz="1600" b="1">
                <a:solidFill>
                  <a:schemeClr val="accent5"/>
                </a:solidFill>
              </a:rPr>
              <a:t>continuité et l’extension</a:t>
            </a:r>
            <a:r>
              <a:rPr lang="fr" sz="1600" b="1"/>
              <a:t> </a:t>
            </a:r>
            <a:r>
              <a:rPr lang="fr" sz="1600"/>
              <a:t>du premier</a:t>
            </a:r>
            <a:endParaRPr sz="1600"/>
          </a:p>
        </p:txBody>
      </p:sp>
      <p:sp>
        <p:nvSpPr>
          <p:cNvPr id="169" name="Google Shape;169;p23"/>
          <p:cNvSpPr txBox="1"/>
          <p:nvPr/>
        </p:nvSpPr>
        <p:spPr>
          <a:xfrm>
            <a:off x="509525" y="1673050"/>
            <a:ext cx="360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Il se concrétisera par </a:t>
            </a:r>
            <a:r>
              <a:rPr lang="fr"/>
              <a:t>:</a:t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601425" y="2332750"/>
            <a:ext cx="5529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>
                <a:solidFill>
                  <a:schemeClr val="dk2"/>
                </a:solidFill>
              </a:rPr>
              <a:t>Le développement de la </a:t>
            </a:r>
            <a:r>
              <a:rPr lang="fr" sz="1600" b="1">
                <a:solidFill>
                  <a:schemeClr val="accent5"/>
                </a:solidFill>
              </a:rPr>
              <a:t>biodiversité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 b="1">
                <a:solidFill>
                  <a:schemeClr val="accent5"/>
                </a:solidFill>
              </a:rPr>
              <a:t>L’extension</a:t>
            </a:r>
            <a:r>
              <a:rPr lang="fr" sz="1600">
                <a:solidFill>
                  <a:schemeClr val="dk2"/>
                </a:solidFill>
              </a:rPr>
              <a:t> des parties cultivées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>
                <a:solidFill>
                  <a:schemeClr val="dk2"/>
                </a:solidFill>
              </a:rPr>
              <a:t>Le renforcement des </a:t>
            </a:r>
            <a:r>
              <a:rPr lang="fr" sz="1600" b="1">
                <a:solidFill>
                  <a:schemeClr val="accent5"/>
                </a:solidFill>
              </a:rPr>
              <a:t>moyens pédagogiques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5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>
                <a:solidFill>
                  <a:schemeClr val="dk2"/>
                </a:solidFill>
              </a:rPr>
              <a:t>L’amélioration et diversification de </a:t>
            </a:r>
            <a:r>
              <a:rPr lang="fr" sz="1600" b="1">
                <a:solidFill>
                  <a:schemeClr val="accent5"/>
                </a:solidFill>
              </a:rPr>
              <a:t>l'accueil du public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125" y="738575"/>
            <a:ext cx="2600375" cy="36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Aller plus loin: la biodiversité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25" y="1017725"/>
            <a:ext cx="2477850" cy="18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003" y="2938475"/>
            <a:ext cx="2477847" cy="188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2826300" y="1347125"/>
            <a:ext cx="6238200" cy="12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La plantation d’une</a:t>
            </a:r>
            <a:r>
              <a:rPr lang="fr" sz="1600" b="1">
                <a:solidFill>
                  <a:schemeClr val="accent5"/>
                </a:solidFill>
              </a:rPr>
              <a:t> haie champêtre :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composée de nombreuses </a:t>
            </a:r>
            <a:r>
              <a:rPr lang="fr" sz="1600" b="1">
                <a:solidFill>
                  <a:schemeClr val="accent5"/>
                </a:solidFill>
              </a:rPr>
              <a:t>espèces locales</a:t>
            </a:r>
            <a:r>
              <a:rPr lang="fr" sz="1600">
                <a:solidFill>
                  <a:schemeClr val="dk2"/>
                </a:solidFill>
              </a:rPr>
              <a:t> d’arbres et d’arbustes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b="1">
                <a:solidFill>
                  <a:schemeClr val="accent5"/>
                </a:solidFill>
              </a:rPr>
              <a:t>protection</a:t>
            </a:r>
            <a:r>
              <a:rPr lang="fr" sz="1600">
                <a:solidFill>
                  <a:schemeClr val="dk2"/>
                </a:solidFill>
              </a:rPr>
              <a:t> du jardin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brise vent et </a:t>
            </a:r>
            <a:r>
              <a:rPr lang="fr" sz="1600" b="1">
                <a:solidFill>
                  <a:schemeClr val="accent5"/>
                </a:solidFill>
              </a:rPr>
              <a:t>microclimat</a:t>
            </a:r>
            <a:endParaRPr sz="1600" b="1">
              <a:solidFill>
                <a:schemeClr val="accent5"/>
              </a:solidFill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312325" y="3524400"/>
            <a:ext cx="4291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Implanter plus de vivaces et bulbes mellifères pour favoriser la </a:t>
            </a:r>
            <a:r>
              <a:rPr lang="fr" sz="1600" b="1">
                <a:solidFill>
                  <a:schemeClr val="accent5"/>
                </a:solidFill>
              </a:rPr>
              <a:t>pollinisation</a:t>
            </a:r>
            <a:endParaRPr sz="1600" b="1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Aller plus loin: l’extension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1112350" y="1277425"/>
            <a:ext cx="4710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la plantation et le tuteurage de </a:t>
            </a:r>
            <a:r>
              <a:rPr lang="fr" sz="1600" b="1">
                <a:solidFill>
                  <a:schemeClr val="accent5"/>
                </a:solidFill>
              </a:rPr>
              <a:t>pieds de vigne</a:t>
            </a:r>
            <a:r>
              <a:rPr lang="fr" sz="1600">
                <a:solidFill>
                  <a:schemeClr val="accent5"/>
                </a:solidFill>
              </a:rPr>
              <a:t> </a:t>
            </a:r>
            <a:r>
              <a:rPr lang="fr" sz="1600">
                <a:solidFill>
                  <a:schemeClr val="dk2"/>
                </a:solidFill>
              </a:rPr>
              <a:t>et </a:t>
            </a:r>
            <a:r>
              <a:rPr lang="fr" sz="1600" b="1">
                <a:solidFill>
                  <a:schemeClr val="accent5"/>
                </a:solidFill>
              </a:rPr>
              <a:t>arbres fruitiers</a:t>
            </a:r>
            <a:r>
              <a:rPr lang="fr" sz="1600">
                <a:solidFill>
                  <a:schemeClr val="dk2"/>
                </a:solidFill>
              </a:rPr>
              <a:t> complémentaires</a:t>
            </a:r>
            <a:endParaRPr sz="1600"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2775" y="898050"/>
            <a:ext cx="2310675" cy="14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4831800" y="2876225"/>
            <a:ext cx="400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l'extension du </a:t>
            </a:r>
            <a:r>
              <a:rPr lang="fr" sz="1600" b="1">
                <a:solidFill>
                  <a:schemeClr val="accent5"/>
                </a:solidFill>
              </a:rPr>
              <a:t>réseau d'arrosage</a:t>
            </a:r>
            <a:endParaRPr sz="1600" b="1">
              <a:solidFill>
                <a:schemeClr val="accent5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800" y="2460012"/>
            <a:ext cx="1802050" cy="107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924" y="2322146"/>
            <a:ext cx="1802051" cy="135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311700" y="4070550"/>
            <a:ext cx="5112300" cy="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600"/>
              <a:t>du matériel sur batterie pour </a:t>
            </a:r>
            <a:r>
              <a:rPr lang="fr" sz="1600" b="1">
                <a:solidFill>
                  <a:schemeClr val="accent5"/>
                </a:solidFill>
              </a:rPr>
              <a:t>un entretien raisonné</a:t>
            </a:r>
            <a:r>
              <a:rPr lang="fr" sz="1600"/>
              <a:t> des parties non cultivées</a:t>
            </a:r>
            <a:endParaRPr sz="1600"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7425" y="3647325"/>
            <a:ext cx="1248875" cy="12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6950" y="3685350"/>
            <a:ext cx="1172825" cy="11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>
                <a:solidFill>
                  <a:schemeClr val="accent5"/>
                </a:solidFill>
              </a:rPr>
              <a:t>Aller plus loin: l’extension et la pédagogie</a:t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4300" y="2724150"/>
            <a:ext cx="2325826" cy="232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550" y="1170125"/>
            <a:ext cx="1858974" cy="18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311700" y="1313200"/>
            <a:ext cx="55674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Une </a:t>
            </a:r>
            <a:r>
              <a:rPr lang="fr" sz="1600" b="1">
                <a:solidFill>
                  <a:schemeClr val="accent5"/>
                </a:solidFill>
              </a:rPr>
              <a:t>serre</a:t>
            </a:r>
            <a:r>
              <a:rPr lang="fr" sz="1600">
                <a:solidFill>
                  <a:schemeClr val="dk2"/>
                </a:solidFill>
              </a:rPr>
              <a:t> pour: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b="1">
                <a:solidFill>
                  <a:schemeClr val="accent5"/>
                </a:solidFill>
              </a:rPr>
              <a:t>poursuivre et développer </a:t>
            </a:r>
            <a:r>
              <a:rPr lang="fr" sz="1600">
                <a:solidFill>
                  <a:schemeClr val="dk2"/>
                </a:solidFill>
              </a:rPr>
              <a:t>la culture des légumes à partir de </a:t>
            </a:r>
            <a:r>
              <a:rPr lang="fr" sz="1600" b="1">
                <a:solidFill>
                  <a:schemeClr val="accent5"/>
                </a:solidFill>
              </a:rPr>
              <a:t>nos propres semis</a:t>
            </a:r>
            <a:r>
              <a:rPr lang="fr" sz="1600">
                <a:solidFill>
                  <a:schemeClr val="dk2"/>
                </a:solidFill>
              </a:rPr>
              <a:t>,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un espace </a:t>
            </a:r>
            <a:r>
              <a:rPr lang="fr" sz="1600" b="1">
                <a:solidFill>
                  <a:schemeClr val="accent5"/>
                </a:solidFill>
              </a:rPr>
              <a:t>pépinière et bouturage</a:t>
            </a:r>
            <a:r>
              <a:rPr lang="fr" sz="1600">
                <a:solidFill>
                  <a:schemeClr val="dk2"/>
                </a:solidFill>
              </a:rPr>
              <a:t>,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des cultures sous abris en </a:t>
            </a:r>
            <a:r>
              <a:rPr lang="fr" sz="1600" b="1">
                <a:solidFill>
                  <a:schemeClr val="accent5"/>
                </a:solidFill>
              </a:rPr>
              <a:t>début de saison,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proposer </a:t>
            </a:r>
            <a:r>
              <a:rPr lang="fr" sz="1600" b="1">
                <a:solidFill>
                  <a:schemeClr val="accent5"/>
                </a:solidFill>
              </a:rPr>
              <a:t>des ateliers de semis au plus jeunes</a:t>
            </a:r>
            <a:endParaRPr sz="1600" b="1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>
                <a:solidFill>
                  <a:schemeClr val="accent5"/>
                </a:solidFill>
              </a:rPr>
              <a:t>Aller plus loin: l'accueil du public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7"/>
          <p:cNvSpPr txBox="1"/>
          <p:nvPr/>
        </p:nvSpPr>
        <p:spPr>
          <a:xfrm>
            <a:off x="311700" y="1089425"/>
            <a:ext cx="45402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Des </a:t>
            </a:r>
            <a:r>
              <a:rPr lang="fr" sz="1600" b="1">
                <a:solidFill>
                  <a:schemeClr val="accent5"/>
                </a:solidFill>
              </a:rPr>
              <a:t>aménagements complémentaires pour l'accueil</a:t>
            </a:r>
            <a:r>
              <a:rPr lang="fr" sz="1600">
                <a:solidFill>
                  <a:schemeClr val="dk2"/>
                </a:solidFill>
              </a:rPr>
              <a:t> des publics ciblés :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mobilier de jardin en bois de récupération, pergola, espace pour les tout petits.</a:t>
            </a:r>
            <a:endParaRPr sz="1600"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50" y="2704110"/>
            <a:ext cx="1656901" cy="124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425" y="340812"/>
            <a:ext cx="1932275" cy="14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764" y="1082388"/>
            <a:ext cx="1932275" cy="144716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2543825" y="2837500"/>
            <a:ext cx="63123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</a:rPr>
              <a:t>Impliquer les jeunes et travailler avec une association spécialisée dans la réalisation de </a:t>
            </a:r>
            <a:r>
              <a:rPr lang="fr" sz="1600" b="1">
                <a:solidFill>
                  <a:schemeClr val="accent5"/>
                </a:solidFill>
              </a:rPr>
              <a:t>chantiers éducatifs de pré-insertion</a:t>
            </a:r>
            <a:r>
              <a:rPr lang="fr" sz="1600">
                <a:solidFill>
                  <a:schemeClr val="dk2"/>
                </a:solidFill>
              </a:rPr>
              <a:t>  autour du bois et le </a:t>
            </a:r>
            <a:r>
              <a:rPr lang="fr" sz="1600" b="1">
                <a:solidFill>
                  <a:schemeClr val="accent5"/>
                </a:solidFill>
              </a:rPr>
              <a:t>service jeunesse</a:t>
            </a:r>
            <a:r>
              <a:rPr lang="fr" sz="1600">
                <a:solidFill>
                  <a:schemeClr val="dk2"/>
                </a:solidFill>
              </a:rPr>
              <a:t> de Tournefeuille.</a:t>
            </a:r>
            <a:endParaRPr sz="1600"/>
          </a:p>
        </p:txBody>
      </p:sp>
      <p:sp>
        <p:nvSpPr>
          <p:cNvPr id="212" name="Google Shape;212;p27"/>
          <p:cNvSpPr txBox="1"/>
          <p:nvPr/>
        </p:nvSpPr>
        <p:spPr>
          <a:xfrm>
            <a:off x="311700" y="4152575"/>
            <a:ext cx="658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instaurer un </a:t>
            </a:r>
            <a:r>
              <a:rPr lang="fr" sz="1600" b="1">
                <a:solidFill>
                  <a:schemeClr val="accent5"/>
                </a:solidFill>
              </a:rPr>
              <a:t>partenariat avec les bailleurs sociaux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/>
        </p:nvSpPr>
        <p:spPr>
          <a:xfrm>
            <a:off x="827400" y="847350"/>
            <a:ext cx="74892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communication ;                                           	   250 €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outillage d'entretien à batterie :                  	 1522 €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serre :                                                         	 1755 €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matériel extension arrosage :                        	   400 €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plants haie, vivaces, vigne, fruitiers :            	   700 €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pergola et mobilier, pièces et main d’œuvre:            3000 €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dirty="0">
                <a:solidFill>
                  <a:schemeClr val="dk2"/>
                </a:solidFill>
              </a:rPr>
              <a:t>amendement organique, compost, BRF :     	   250 €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chemeClr val="dk2"/>
                </a:solidFill>
              </a:rPr>
              <a:t>TOTAL                                                         	  7877€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1612725" y="231750"/>
            <a:ext cx="579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>
                <a:solidFill>
                  <a:schemeClr val="accent5"/>
                </a:solidFill>
              </a:rPr>
              <a:t>Le budget de la phase 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150" y="2781750"/>
            <a:ext cx="1797225" cy="18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150" y="1448250"/>
            <a:ext cx="301192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375" y="2781750"/>
            <a:ext cx="1214710" cy="18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1301900" y="373050"/>
            <a:ext cx="624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>
                <a:solidFill>
                  <a:schemeClr val="accent5"/>
                </a:solidFill>
              </a:rPr>
              <a:t>Une équipe 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0" y="2060725"/>
            <a:ext cx="4013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Notre bureau associatif: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Michèle, Frédérique, Franck.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Isidore , Christophe, Jardiniers Bricoleurs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Lucie aide technique dossiers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849725" y="1446975"/>
            <a:ext cx="2797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 Habitants du quartier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793200" y="3905675"/>
            <a:ext cx="301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Mais aussi Lucie, Adrien, Martine, Martine ,Xavier, Jean-Marie, Sebastien…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/>
        </p:nvSpPr>
        <p:spPr>
          <a:xfrm>
            <a:off x="311700" y="1636950"/>
            <a:ext cx="8568600" cy="153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u="sng">
                <a:solidFill>
                  <a:schemeClr val="lt1"/>
                </a:solidFill>
              </a:rPr>
              <a:t>Renforcer la dynamique</a:t>
            </a:r>
            <a:r>
              <a:rPr lang="fr" sz="2200">
                <a:solidFill>
                  <a:schemeClr val="lt1"/>
                </a:solidFill>
              </a:rPr>
              <a:t> participative du quartier, 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en donnant vie à </a:t>
            </a:r>
            <a:r>
              <a:rPr lang="fr" sz="2200" b="1" u="sng">
                <a:solidFill>
                  <a:schemeClr val="lt1"/>
                </a:solidFill>
              </a:rPr>
              <a:t>l’ensemble de la parcelle </a:t>
            </a:r>
            <a:endParaRPr sz="2200" b="1" u="sng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pour que </a:t>
            </a:r>
            <a:r>
              <a:rPr lang="fr" sz="2200" b="1" u="sng">
                <a:solidFill>
                  <a:schemeClr val="lt1"/>
                </a:solidFill>
              </a:rPr>
              <a:t>les liens déjà créés perdurent et se développent</a:t>
            </a:r>
            <a:endParaRPr sz="2200" b="1" u="sng">
              <a:solidFill>
                <a:schemeClr val="lt1"/>
              </a:solidFill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311700" y="3366375"/>
            <a:ext cx="8568600" cy="50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2100">
                <a:solidFill>
                  <a:schemeClr val="lt1"/>
                </a:solidFill>
              </a:rPr>
              <a:t>Continuer à faire de ce jardin </a:t>
            </a:r>
            <a:r>
              <a:rPr lang="fr" sz="2100" b="1" u="sng">
                <a:solidFill>
                  <a:schemeClr val="lt1"/>
                </a:solidFill>
              </a:rPr>
              <a:t>un lieu de vie sociale</a:t>
            </a:r>
            <a:r>
              <a:rPr lang="fr" sz="2100">
                <a:solidFill>
                  <a:schemeClr val="lt1"/>
                </a:solidFill>
              </a:rPr>
              <a:t> dans le quartier.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8300"/>
            <a:ext cx="1300925" cy="13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4">
            <a:alphaModFix/>
          </a:blip>
          <a:srcRect t="91072"/>
          <a:stretch/>
        </p:blipFill>
        <p:spPr>
          <a:xfrm>
            <a:off x="637600" y="4055525"/>
            <a:ext cx="7704476" cy="9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/>
          <p:nvPr/>
        </p:nvSpPr>
        <p:spPr>
          <a:xfrm>
            <a:off x="2532675" y="4568925"/>
            <a:ext cx="3567000" cy="25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0"/>
          <p:cNvSpPr/>
          <p:nvPr/>
        </p:nvSpPr>
        <p:spPr>
          <a:xfrm>
            <a:off x="5523200" y="3919625"/>
            <a:ext cx="1059300" cy="28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ctrTitle" idx="4294967295"/>
          </p:nvPr>
        </p:nvSpPr>
        <p:spPr>
          <a:xfrm>
            <a:off x="1782925" y="483313"/>
            <a:ext cx="7286700" cy="9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920" b="1">
                <a:solidFill>
                  <a:schemeClr val="accent5"/>
                </a:solidFill>
              </a:rPr>
              <a:t>ça pousse à Pahin</a:t>
            </a:r>
            <a:endParaRPr sz="292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650">
                <a:solidFill>
                  <a:schemeClr val="dk2"/>
                </a:solidFill>
              </a:rPr>
              <a:t>Le projet de la phase 2</a:t>
            </a:r>
            <a:endParaRPr sz="2650">
              <a:solidFill>
                <a:schemeClr val="dk2"/>
              </a:solidFill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2784275" y="4366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b="1">
                <a:solidFill>
                  <a:schemeClr val="dk2"/>
                </a:solidFill>
              </a:rPr>
              <a:t>appel à projets participatifs </a:t>
            </a:r>
            <a:r>
              <a:rPr lang="fr" b="1">
                <a:solidFill>
                  <a:schemeClr val="accent5"/>
                </a:solidFill>
              </a:rPr>
              <a:t>2022</a:t>
            </a:r>
            <a:endParaRPr sz="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74126" y="668375"/>
            <a:ext cx="728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accent5"/>
                </a:solidFill>
              </a:rPr>
              <a:t>ça pousse à Pahin</a:t>
            </a:r>
            <a:endParaRPr b="1">
              <a:solidFill>
                <a:schemeClr val="accent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</a:rPr>
              <a:t>Le bilan de la phase 1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174125" y="2834125"/>
            <a:ext cx="7286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/>
              <a:t>appel à projets participatifs </a:t>
            </a:r>
            <a:r>
              <a:rPr lang="fr" sz="2400" b="1">
                <a:solidFill>
                  <a:schemeClr val="accent5"/>
                </a:solidFill>
              </a:rPr>
              <a:t>2017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t="91072"/>
          <a:stretch/>
        </p:blipFill>
        <p:spPr>
          <a:xfrm>
            <a:off x="637600" y="4055525"/>
            <a:ext cx="7704476" cy="9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5523200" y="3919625"/>
            <a:ext cx="1059300" cy="28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401" y="1139600"/>
            <a:ext cx="1660749" cy="166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accent5"/>
                </a:solidFill>
              </a:rPr>
              <a:t>La naissance du projet en 2017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6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Projet présenté à la première édition de l’appel à </a:t>
            </a:r>
            <a:r>
              <a:rPr lang="fr" sz="1600" b="1">
                <a:solidFill>
                  <a:schemeClr val="accent5"/>
                </a:solidFill>
              </a:rPr>
              <a:t>projets participatifs</a:t>
            </a:r>
            <a:r>
              <a:rPr lang="fr" sz="1600"/>
              <a:t> et de l’</a:t>
            </a:r>
            <a:r>
              <a:rPr lang="fr" sz="1600" b="1">
                <a:solidFill>
                  <a:schemeClr val="accent5"/>
                </a:solidFill>
              </a:rPr>
              <a:t>Agenda 21</a:t>
            </a:r>
            <a:r>
              <a:rPr lang="fr" sz="1600"/>
              <a:t> de Tournefeuille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/>
              <a:t>L’idée d’un </a:t>
            </a:r>
            <a:r>
              <a:rPr lang="fr" sz="1600" b="1">
                <a:solidFill>
                  <a:schemeClr val="accent5"/>
                </a:solidFill>
              </a:rPr>
              <a:t>jardin partagé</a:t>
            </a:r>
            <a:r>
              <a:rPr lang="fr" sz="1600"/>
              <a:t> ouvert à tous sur </a:t>
            </a:r>
            <a:r>
              <a:rPr lang="fr" sz="1600" b="1">
                <a:solidFill>
                  <a:schemeClr val="accent5"/>
                </a:solidFill>
              </a:rPr>
              <a:t>un espace public</a:t>
            </a:r>
            <a:r>
              <a:rPr lang="fr" sz="1600"/>
              <a:t> et géré par l’association     “ça pousse à Pahin” créée pour l’occasion.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/>
              <a:t>Le projet vise une coopération avec les </a:t>
            </a:r>
            <a:r>
              <a:rPr lang="fr" sz="1600" b="1">
                <a:solidFill>
                  <a:schemeClr val="accent5"/>
                </a:solidFill>
              </a:rPr>
              <a:t>écoles du quartier</a:t>
            </a:r>
            <a:r>
              <a:rPr lang="fr" sz="1600"/>
              <a:t>, </a:t>
            </a:r>
            <a:r>
              <a:rPr lang="fr" sz="1600" b="1">
                <a:solidFill>
                  <a:schemeClr val="accent5"/>
                </a:solidFill>
              </a:rPr>
              <a:t>assistantes maternelles</a:t>
            </a:r>
            <a:r>
              <a:rPr lang="fr" sz="1600"/>
              <a:t>, </a:t>
            </a:r>
            <a:r>
              <a:rPr lang="fr" sz="1600" b="1">
                <a:solidFill>
                  <a:schemeClr val="accent5"/>
                </a:solidFill>
              </a:rPr>
              <a:t>enfants et adultes</a:t>
            </a:r>
            <a:r>
              <a:rPr lang="fr" sz="1600"/>
              <a:t> du quartier.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600"/>
              <a:t>Les objectifs: récoltes partagées lors de repas, partage </a:t>
            </a:r>
            <a:r>
              <a:rPr lang="fr" sz="1600" b="1">
                <a:solidFill>
                  <a:schemeClr val="accent5"/>
                </a:solidFill>
              </a:rPr>
              <a:t>multiculturel et intergénérationnel</a:t>
            </a:r>
            <a:r>
              <a:rPr lang="fr" sz="1600"/>
              <a:t>, visée </a:t>
            </a:r>
            <a:r>
              <a:rPr lang="fr" sz="1600" b="1">
                <a:solidFill>
                  <a:schemeClr val="accent5"/>
                </a:solidFill>
              </a:rPr>
              <a:t>pédagogique</a:t>
            </a:r>
            <a:r>
              <a:rPr lang="fr" sz="1600"/>
              <a:t>. </a:t>
            </a:r>
            <a:endParaRPr sz="1600"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t="91072"/>
          <a:stretch/>
        </p:blipFill>
        <p:spPr>
          <a:xfrm>
            <a:off x="637600" y="4055525"/>
            <a:ext cx="7704476" cy="9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5523200" y="3919625"/>
            <a:ext cx="1059300" cy="28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Les débuts: Le financement initial a permis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le forage du puits et la mise en place d’une pompe manuelle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la mise en place par les services municipaux de la clôture en ganivelles,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la construction de la cabane de jardin,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la location d’un rotovator pour retourner le terrain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l’achat de compost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l’achat d’outils de jardin, de semences et de plants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400" y="3375725"/>
            <a:ext cx="2165524" cy="144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25" y="3375731"/>
            <a:ext cx="2165524" cy="14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2572" y="3375725"/>
            <a:ext cx="2561480" cy="14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Les débuts: les premiers ateliers participatifs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41200" cy="12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Préparation des parcelles, construction de </a:t>
            </a:r>
            <a:r>
              <a:rPr lang="fr" sz="1600" b="1">
                <a:solidFill>
                  <a:schemeClr val="accent5"/>
                </a:solidFill>
              </a:rPr>
              <a:t>bacs pédagogiques</a:t>
            </a:r>
            <a:r>
              <a:rPr lang="fr" sz="1600"/>
              <a:t> et de la cabane à outils avec un groupe de </a:t>
            </a:r>
            <a:r>
              <a:rPr lang="fr" sz="1600" b="1">
                <a:solidFill>
                  <a:schemeClr val="accent5"/>
                </a:solidFill>
              </a:rPr>
              <a:t>jeunes du quartier</a:t>
            </a:r>
            <a:r>
              <a:rPr lang="fr" sz="1600"/>
              <a:t> et le </a:t>
            </a:r>
            <a:r>
              <a:rPr lang="fr" sz="1600" b="1">
                <a:solidFill>
                  <a:schemeClr val="accent5"/>
                </a:solidFill>
              </a:rPr>
              <a:t>service jeunesse de Tournefeuille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00" y="2486700"/>
            <a:ext cx="1589050" cy="105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9350" y="2486713"/>
            <a:ext cx="1589050" cy="105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5608" y="3739950"/>
            <a:ext cx="1589043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6209" y="3739950"/>
            <a:ext cx="1589043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5900" y="3739950"/>
            <a:ext cx="1589048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8111" y="1265050"/>
            <a:ext cx="596938" cy="105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3400" y="1265050"/>
            <a:ext cx="1880084" cy="10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54700" y="3739950"/>
            <a:ext cx="37596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fr" sz="1600"/>
              <a:t>Animation de temps pédagogiques avec l’</a:t>
            </a:r>
            <a:r>
              <a:rPr lang="fr" sz="1600" b="1">
                <a:solidFill>
                  <a:schemeClr val="accent5"/>
                </a:solidFill>
              </a:rPr>
              <a:t>ALAE de l’école Pablo Picasso</a:t>
            </a:r>
            <a:r>
              <a:rPr lang="fr" sz="1600"/>
              <a:t> et la </a:t>
            </a:r>
            <a:r>
              <a:rPr lang="fr" sz="1600" b="1">
                <a:solidFill>
                  <a:schemeClr val="accent5"/>
                </a:solidFill>
              </a:rPr>
              <a:t>Maison de Quartier</a:t>
            </a:r>
            <a:r>
              <a:rPr lang="fr" sz="1600"/>
              <a:t>.</a:t>
            </a:r>
            <a:endParaRPr sz="160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778325" y="2486700"/>
            <a:ext cx="49872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chemeClr val="accent5"/>
                </a:solidFill>
              </a:rPr>
              <a:t>Plantation symbolique d’un Olivier, </a:t>
            </a:r>
            <a:r>
              <a:rPr lang="fr" sz="1600"/>
              <a:t>de pieds de vigne</a:t>
            </a:r>
            <a:r>
              <a:rPr lang="fr" sz="1600" b="1">
                <a:solidFill>
                  <a:schemeClr val="accent5"/>
                </a:solidFill>
              </a:rPr>
              <a:t> </a:t>
            </a:r>
            <a:r>
              <a:rPr lang="fr" sz="1600"/>
              <a:t>puis plantation de quatre fruitiers, les premières récoltes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9671" y="1265052"/>
            <a:ext cx="1880074" cy="1059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Et depuis: de nouveaux ateliers jeunesse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203075"/>
            <a:ext cx="3259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600"/>
              <a:t>De nouveaux aménagements avec les </a:t>
            </a:r>
            <a:r>
              <a:rPr lang="fr" sz="1600" b="1">
                <a:solidFill>
                  <a:schemeClr val="accent5"/>
                </a:solidFill>
              </a:rPr>
              <a:t>jeunes du quartier</a:t>
            </a:r>
            <a:endParaRPr sz="1600" b="1">
              <a:solidFill>
                <a:schemeClr val="accent5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2025" y="1175450"/>
            <a:ext cx="1780552" cy="10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200" y="1203050"/>
            <a:ext cx="1780552" cy="10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950750" y="2470350"/>
            <a:ext cx="4602000" cy="17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avec l’</a:t>
            </a:r>
            <a:r>
              <a:rPr lang="fr" sz="1600" b="1">
                <a:solidFill>
                  <a:schemeClr val="accent5"/>
                </a:solidFill>
              </a:rPr>
              <a:t>ALAE de l’école Pablo Picasso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/>
              <a:t>avec la </a:t>
            </a:r>
            <a:r>
              <a:rPr lang="fr" sz="1600" b="1">
                <a:solidFill>
                  <a:schemeClr val="accent5"/>
                </a:solidFill>
              </a:rPr>
              <a:t>Maison de Quartier</a:t>
            </a:r>
            <a:r>
              <a:rPr lang="fr" sz="1600"/>
              <a:t> et des ateliers vacances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/>
              <a:t>avec les </a:t>
            </a:r>
            <a:r>
              <a:rPr lang="fr" sz="1600" b="1">
                <a:solidFill>
                  <a:schemeClr val="accent5"/>
                </a:solidFill>
              </a:rPr>
              <a:t>Assistantes Maternelles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/>
              <a:t>ateliers et stands lors des </a:t>
            </a:r>
            <a:r>
              <a:rPr lang="fr" sz="1600" b="1">
                <a:solidFill>
                  <a:schemeClr val="accent5"/>
                </a:solidFill>
              </a:rPr>
              <a:t>fêtes de quartier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449" y="2561845"/>
            <a:ext cx="1300076" cy="86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2512" y="2561850"/>
            <a:ext cx="1300076" cy="86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6575" y="2561850"/>
            <a:ext cx="612575" cy="86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625" y="3504125"/>
            <a:ext cx="1300076" cy="86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450" y="3504125"/>
            <a:ext cx="577518" cy="86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65353" y="3504129"/>
            <a:ext cx="1300076" cy="866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Et depuis: de nouvelles réalisations collectives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1300825" y="1235825"/>
            <a:ext cx="40533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fr" sz="1625" b="1">
                <a:solidFill>
                  <a:schemeClr val="accent5"/>
                </a:solidFill>
              </a:rPr>
              <a:t>Extension</a:t>
            </a:r>
            <a:r>
              <a:rPr lang="fr" sz="1625"/>
              <a:t> de la surface cultivée et réalisation d’un </a:t>
            </a:r>
            <a:r>
              <a:rPr lang="fr" sz="1625" b="1">
                <a:solidFill>
                  <a:schemeClr val="accent5"/>
                </a:solidFill>
              </a:rPr>
              <a:t>mandala</a:t>
            </a:r>
            <a:endParaRPr sz="1625" b="1">
              <a:solidFill>
                <a:schemeClr val="accent5"/>
              </a:solidFill>
            </a:endParaRPr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1900875" y="4225675"/>
            <a:ext cx="62370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fr" sz="1625"/>
              <a:t>La construction d’une </a:t>
            </a:r>
            <a:r>
              <a:rPr lang="fr" sz="1625" b="1">
                <a:solidFill>
                  <a:schemeClr val="accent5"/>
                </a:solidFill>
              </a:rPr>
              <a:t>spirale aromatique</a:t>
            </a:r>
            <a:r>
              <a:rPr lang="fr" sz="1625"/>
              <a:t> avec des </a:t>
            </a:r>
            <a:r>
              <a:rPr lang="fr" sz="1625" b="1">
                <a:solidFill>
                  <a:schemeClr val="accent5"/>
                </a:solidFill>
              </a:rPr>
              <a:t>jeunes en insertion</a:t>
            </a:r>
            <a:r>
              <a:rPr lang="fr" sz="1625"/>
              <a:t> avec un club de prévention de Toulouse métropole</a:t>
            </a:r>
            <a:endParaRPr sz="1625"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5049025" y="2266925"/>
            <a:ext cx="3712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fr" sz="1600"/>
              <a:t>Un système de </a:t>
            </a:r>
            <a:r>
              <a:rPr lang="fr" sz="1600" b="1">
                <a:solidFill>
                  <a:schemeClr val="accent5"/>
                </a:solidFill>
              </a:rPr>
              <a:t>pompage solaire </a:t>
            </a:r>
            <a:r>
              <a:rPr lang="fr" sz="1600"/>
              <a:t>après recherche de financements</a:t>
            </a:r>
            <a:endParaRPr sz="1600"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3681800" y="3313925"/>
            <a:ext cx="35025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629"/>
              <a:t>L’automatisation d’une partie de l’arrosage avec un </a:t>
            </a:r>
            <a:r>
              <a:rPr lang="fr" sz="1629" b="1">
                <a:solidFill>
                  <a:schemeClr val="accent5"/>
                </a:solidFill>
              </a:rPr>
              <a:t>goutte à goutte</a:t>
            </a:r>
            <a:endParaRPr sz="1629" b="1">
              <a:solidFill>
                <a:schemeClr val="accent5"/>
              </a:solidFill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800" y="1093925"/>
            <a:ext cx="1421850" cy="10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4881" y="1093925"/>
            <a:ext cx="799769" cy="106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427" y="3083537"/>
            <a:ext cx="1391450" cy="10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500" y="4032925"/>
            <a:ext cx="1164406" cy="8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0300" y="2094101"/>
            <a:ext cx="1465027" cy="109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8875" y="1093951"/>
            <a:ext cx="799776" cy="106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2147162" y="1910688"/>
            <a:ext cx="1100474" cy="14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5850" y="2094100"/>
            <a:ext cx="1465024" cy="10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La vie du jardin et de l’association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2307450" y="1152475"/>
            <a:ext cx="65250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fr" sz="1629"/>
              <a:t>Un noyau dur de 10 personnes qui </a:t>
            </a:r>
            <a:r>
              <a:rPr lang="fr" sz="1629" b="1">
                <a:solidFill>
                  <a:schemeClr val="accent5"/>
                </a:solidFill>
              </a:rPr>
              <a:t>anime l’association</a:t>
            </a:r>
            <a:endParaRPr sz="1629" b="1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fr" sz="1629"/>
              <a:t>Une trentaine d’</a:t>
            </a:r>
            <a:r>
              <a:rPr lang="fr" sz="1629" b="1">
                <a:solidFill>
                  <a:schemeClr val="accent5"/>
                </a:solidFill>
              </a:rPr>
              <a:t>adhérents</a:t>
            </a:r>
            <a:r>
              <a:rPr lang="fr" sz="1629"/>
              <a:t> et une multitude de </a:t>
            </a:r>
            <a:r>
              <a:rPr lang="fr" sz="1629" b="1">
                <a:solidFill>
                  <a:schemeClr val="accent5"/>
                </a:solidFill>
              </a:rPr>
              <a:t>Sympathisants</a:t>
            </a:r>
            <a:endParaRPr sz="1629" b="1">
              <a:solidFill>
                <a:schemeClr val="accent5"/>
              </a:solidFill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311700" y="2270675"/>
            <a:ext cx="6610800" cy="11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Mais aussi un </a:t>
            </a:r>
            <a:r>
              <a:rPr lang="fr" sz="1600" b="1">
                <a:solidFill>
                  <a:schemeClr val="accent5"/>
                </a:solidFill>
              </a:rPr>
              <a:t>lieu public</a:t>
            </a:r>
            <a:r>
              <a:rPr lang="fr" sz="1600">
                <a:solidFill>
                  <a:schemeClr val="dk2"/>
                </a:solidFill>
              </a:rPr>
              <a:t> de </a:t>
            </a:r>
            <a:r>
              <a:rPr lang="fr" sz="1600" b="1">
                <a:solidFill>
                  <a:schemeClr val="accent5"/>
                </a:solidFill>
              </a:rPr>
              <a:t>rencontre</a:t>
            </a:r>
            <a:r>
              <a:rPr lang="fr" sz="1600">
                <a:solidFill>
                  <a:schemeClr val="dk2"/>
                </a:solidFill>
              </a:rPr>
              <a:t>, de </a:t>
            </a:r>
            <a:r>
              <a:rPr lang="fr" sz="1600" b="1">
                <a:solidFill>
                  <a:schemeClr val="accent5"/>
                </a:solidFill>
              </a:rPr>
              <a:t>lien social</a:t>
            </a:r>
            <a:r>
              <a:rPr lang="fr" sz="1600">
                <a:solidFill>
                  <a:schemeClr val="dk2"/>
                </a:solidFill>
              </a:rPr>
              <a:t> et </a:t>
            </a:r>
            <a:r>
              <a:rPr lang="fr" sz="1600" b="1">
                <a:solidFill>
                  <a:schemeClr val="accent5"/>
                </a:solidFill>
              </a:rPr>
              <a:t>intergénérationnel</a:t>
            </a:r>
            <a:r>
              <a:rPr lang="fr" sz="1600">
                <a:solidFill>
                  <a:schemeClr val="dk2"/>
                </a:solidFill>
              </a:rPr>
              <a:t> au sein du quartier de </a:t>
            </a:r>
            <a:r>
              <a:rPr lang="fr" sz="1600" b="1">
                <a:solidFill>
                  <a:schemeClr val="accent5"/>
                </a:solidFill>
              </a:rPr>
              <a:t>Pahin</a:t>
            </a:r>
            <a:r>
              <a:rPr lang="fr" sz="1600">
                <a:solidFill>
                  <a:schemeClr val="dk2"/>
                </a:solidFill>
              </a:rPr>
              <a:t>.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600">
                <a:solidFill>
                  <a:schemeClr val="dk2"/>
                </a:solidFill>
              </a:rPr>
              <a:t>Pour </a:t>
            </a:r>
            <a:r>
              <a:rPr lang="fr" sz="1600" b="1">
                <a:solidFill>
                  <a:schemeClr val="accent5"/>
                </a:solidFill>
              </a:rPr>
              <a:t>cultiver</a:t>
            </a:r>
            <a:r>
              <a:rPr lang="fr" sz="1600">
                <a:solidFill>
                  <a:schemeClr val="dk2"/>
                </a:solidFill>
              </a:rPr>
              <a:t> ou simplement “se poser” et </a:t>
            </a:r>
            <a:r>
              <a:rPr lang="fr" sz="1600" b="1">
                <a:solidFill>
                  <a:schemeClr val="accent5"/>
                </a:solidFill>
              </a:rPr>
              <a:t>discuter</a:t>
            </a:r>
            <a:r>
              <a:rPr lang="fr" sz="1600">
                <a:solidFill>
                  <a:schemeClr val="dk2"/>
                </a:solidFill>
              </a:rPr>
              <a:t> à l’ombre du chêne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301" y="3658301"/>
            <a:ext cx="1160074" cy="116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600" y="2324075"/>
            <a:ext cx="1853855" cy="104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2640225" y="3717975"/>
            <a:ext cx="60408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accent5"/>
                </a:solidFill>
              </a:rPr>
              <a:t>“ça pousse à Pahin”</a:t>
            </a:r>
            <a:endParaRPr sz="18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fr" sz="1800" b="1">
                <a:solidFill>
                  <a:schemeClr val="dk2"/>
                </a:solidFill>
              </a:rPr>
              <a:t>une association pleinement </a:t>
            </a:r>
            <a:r>
              <a:rPr lang="fr" sz="1800" b="1">
                <a:solidFill>
                  <a:schemeClr val="accent5"/>
                </a:solidFill>
              </a:rPr>
              <a:t>implantée</a:t>
            </a:r>
            <a:r>
              <a:rPr lang="fr" sz="1800" b="1">
                <a:solidFill>
                  <a:schemeClr val="dk2"/>
                </a:solidFill>
              </a:rPr>
              <a:t> à </a:t>
            </a:r>
            <a:r>
              <a:rPr lang="fr" sz="1800" b="1">
                <a:solidFill>
                  <a:schemeClr val="accent5"/>
                </a:solidFill>
              </a:rPr>
              <a:t>Tournefeuille</a:t>
            </a:r>
            <a:r>
              <a:rPr lang="fr" sz="1800" b="1">
                <a:solidFill>
                  <a:schemeClr val="dk2"/>
                </a:solidFill>
              </a:rPr>
              <a:t> et dans </a:t>
            </a:r>
            <a:r>
              <a:rPr lang="fr" sz="1800" b="1">
                <a:solidFill>
                  <a:schemeClr val="accent5"/>
                </a:solidFill>
              </a:rPr>
              <a:t>son quartier</a:t>
            </a:r>
            <a:endParaRPr sz="1800" b="1">
              <a:solidFill>
                <a:schemeClr val="accent5"/>
              </a:solidFill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25" y="1127200"/>
            <a:ext cx="1595848" cy="119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ctrTitle"/>
          </p:nvPr>
        </p:nvSpPr>
        <p:spPr>
          <a:xfrm>
            <a:off x="174126" y="668375"/>
            <a:ext cx="728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accent5"/>
                </a:solidFill>
              </a:rPr>
              <a:t>ça pousse à Pahin</a:t>
            </a:r>
            <a:endParaRPr b="1">
              <a:solidFill>
                <a:schemeClr val="accent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chemeClr val="dk2"/>
                </a:solidFill>
              </a:rPr>
              <a:t>Le projet de la phase 2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174125" y="2834125"/>
            <a:ext cx="7286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2400" b="1"/>
              <a:t>appel à projets participatifs </a:t>
            </a:r>
            <a:r>
              <a:rPr lang="fr" sz="2400" b="1">
                <a:solidFill>
                  <a:schemeClr val="accent5"/>
                </a:solidFill>
              </a:rPr>
              <a:t>2022</a:t>
            </a: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t="91072"/>
          <a:stretch/>
        </p:blipFill>
        <p:spPr>
          <a:xfrm>
            <a:off x="637600" y="4055525"/>
            <a:ext cx="7704476" cy="9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5523200" y="3919625"/>
            <a:ext cx="1059300" cy="28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401" y="1139600"/>
            <a:ext cx="1660749" cy="166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/>
          <p:nvPr/>
        </p:nvSpPr>
        <p:spPr>
          <a:xfrm>
            <a:off x="2532675" y="4568925"/>
            <a:ext cx="3567000" cy="25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938</Words>
  <Application>Microsoft Office PowerPoint</Application>
  <PresentationFormat>Affichage à l'écran (16:9)</PresentationFormat>
  <Paragraphs>118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Simple Light</vt:lpstr>
      <vt:lpstr>ça pousse à Pahin</vt:lpstr>
      <vt:lpstr>ça pousse à Pahin Le bilan de la phase 1</vt:lpstr>
      <vt:lpstr>La naissance du projet en 2017</vt:lpstr>
      <vt:lpstr>Les débuts: Le financement initial a permis</vt:lpstr>
      <vt:lpstr>Les débuts: les premiers ateliers participatifs</vt:lpstr>
      <vt:lpstr>Et depuis: de nouveaux ateliers jeunesse</vt:lpstr>
      <vt:lpstr>Et depuis: de nouvelles réalisations collectives</vt:lpstr>
      <vt:lpstr>La vie du jardin et de l’association</vt:lpstr>
      <vt:lpstr>ça pousse à Pahin Le projet de la phase 2</vt:lpstr>
      <vt:lpstr>Difficultés rencontrées</vt:lpstr>
      <vt:lpstr>Aller plus loin: la phase deux</vt:lpstr>
      <vt:lpstr>Aller plus loin: la biodiversité</vt:lpstr>
      <vt:lpstr>Aller plus loin: l’extension</vt:lpstr>
      <vt:lpstr>Aller plus loin: l’extension et la pédagogie</vt:lpstr>
      <vt:lpstr>Aller plus loin: l'accueil du public </vt:lpstr>
      <vt:lpstr>Présentation PowerPoint</vt:lpstr>
      <vt:lpstr>Présentation PowerPoint</vt:lpstr>
      <vt:lpstr>ça pousse à Pahin Le projet de la phase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 pousse à Pahin</dc:title>
  <dc:creator>Christophe REGIS</dc:creator>
  <cp:lastModifiedBy>Stéphanie Haesen</cp:lastModifiedBy>
  <cp:revision>3</cp:revision>
  <dcterms:modified xsi:type="dcterms:W3CDTF">2023-05-31T17:19:52Z</dcterms:modified>
</cp:coreProperties>
</file>